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99" r:id="rId6"/>
    <p:sldId id="309" r:id="rId7"/>
    <p:sldId id="30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1BB3FE-2BEE-30AE-2698-8ACE2971BC72}" name="Stromberg, Benjamin" initials="SB" userId="S::bstromb@sandia.gov::bb5f26d1-7d4f-4d32-93b2-cce391f0ea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, Maureen (CONTR)" initials="AM(" lastIdx="7" clrIdx="0">
    <p:extLst>
      <p:ext uri="{19B8F6BF-5375-455C-9EA6-DF929625EA0E}">
        <p15:presenceInfo xmlns:p15="http://schemas.microsoft.com/office/powerpoint/2012/main" userId="S::maureen.alai@nnsa.doe.gov::5c2ffd1e-df23-45e5-a91c-0760a41ba649" providerId="AD"/>
      </p:ext>
    </p:extLst>
  </p:cmAuthor>
  <p:cmAuthor id="2" name="Yusko, Jeannette Lynn" initials="YJL" lastIdx="4" clrIdx="1">
    <p:extLst>
      <p:ext uri="{19B8F6BF-5375-455C-9EA6-DF929625EA0E}">
        <p15:presenceInfo xmlns:p15="http://schemas.microsoft.com/office/powerpoint/2012/main" userId="S::yusko1@llnl.gov::409aa0ee-5b9f-46d3-941c-5c5c6b3215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4C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8" autoAdjust="0"/>
    <p:restoredTop sz="67458" autoAdjust="0"/>
  </p:normalViewPr>
  <p:slideViewPr>
    <p:cSldViewPr snapToGrid="0">
      <p:cViewPr varScale="1">
        <p:scale>
          <a:sx n="77" d="100"/>
          <a:sy n="77" d="100"/>
        </p:scale>
        <p:origin x="20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800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337AC-723C-432F-95B0-3AD57F929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1C8F5-DFE2-4E80-A035-76ADFDEB7B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9790-4DFD-491E-9CB6-266DD6E29A4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4E3B8-5EBF-4450-B056-4A99DE89A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7D578-23ED-4212-B89D-EB42CF156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823F-3957-46A2-9A96-1B34930D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772-53C1-41DC-9640-4E6B8755691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6A97-B78C-47D3-9CD0-E3C3F9C9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Getting the software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########################################</a:t>
            </a:r>
          </a:p>
          <a:p>
            <a:endParaRPr lang="en-US" b="1" dirty="0"/>
          </a:p>
          <a:p>
            <a:r>
              <a:rPr lang="en-US" b="1" dirty="0"/>
              <a:t>Instructor Notes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your organization applies for and is granted a user license, you can download this installer file from the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no cost for Scribe3D or PathTrace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Internet connection is needed for Scribe3D or PathTrace to run after the download is complete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Website:  insetools.sandia.gov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Contact your Sandia National Laboratories representative for more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6A97-B78C-47D3-9CD0-E3C3F9C9D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PathTrace and Scribe3D Training Courses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This class will offer training to start any user on the path to becoming an Analyst that is capable of using Scribe3D and PathTrace to assess the performance of a physical protection system.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########################################</a:t>
            </a:r>
          </a:p>
          <a:p>
            <a:endParaRPr lang="en-US" b="1" dirty="0"/>
          </a:p>
          <a:p>
            <a:r>
              <a:rPr lang="en-US" b="1" dirty="0"/>
              <a:t>Instructor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Design and Evaluation Process Outline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Physical Protection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6A97-B78C-47D3-9CD0-E3C3F9C9D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Overview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########################################</a:t>
            </a:r>
          </a:p>
          <a:p>
            <a:endParaRPr lang="en-US" b="1" dirty="0"/>
          </a:p>
          <a:p>
            <a:r>
              <a:rPr lang="en-US" b="1" dirty="0"/>
              <a:t>Instructor Notes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the lesson plan with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6A97-B78C-47D3-9CD0-E3C3F9C9D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########################################</a:t>
            </a:r>
          </a:p>
          <a:p>
            <a:endParaRPr lang="en-US" b="1" dirty="0"/>
          </a:p>
          <a:p>
            <a:r>
              <a:rPr lang="en-US" b="1" dirty="0"/>
              <a:t>Instructor Notes</a:t>
            </a:r>
          </a:p>
          <a:p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Review with students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6A97-B78C-47D3-9CD0-E3C3F9C9D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MODULE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6A97-B78C-47D3-9CD0-E3C3F9C9D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F4DD7-DE57-4B0D-B088-3AADF5686AF8}"/>
              </a:ext>
            </a:extLst>
          </p:cNvPr>
          <p:cNvSpPr/>
          <p:nvPr userDrawn="1"/>
        </p:nvSpPr>
        <p:spPr>
          <a:xfrm>
            <a:off x="0" y="0"/>
            <a:ext cx="1218895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C4CFE-C42B-4944-907B-7333A665B048}"/>
              </a:ext>
            </a:extLst>
          </p:cNvPr>
          <p:cNvSpPr/>
          <p:nvPr userDrawn="1"/>
        </p:nvSpPr>
        <p:spPr bwMode="auto">
          <a:xfrm>
            <a:off x="6973746" y="538223"/>
            <a:ext cx="5218253" cy="386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2FEBC76-41D7-4FF5-8463-42CB16F65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618" y="304800"/>
            <a:ext cx="570589" cy="570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98F0F3-5259-434A-83DA-6BFDC597B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2" y="285040"/>
            <a:ext cx="2103120" cy="590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8B4D6-D609-48F7-9C16-DA789F2851AD}"/>
              </a:ext>
            </a:extLst>
          </p:cNvPr>
          <p:cNvSpPr txBox="1"/>
          <p:nvPr userDrawn="1"/>
        </p:nvSpPr>
        <p:spPr>
          <a:xfrm>
            <a:off x="4601599" y="5369846"/>
            <a:ext cx="3551802" cy="1081599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0E9D1-DC1D-4E8F-966F-E620ACA6F79A}"/>
              </a:ext>
            </a:extLst>
          </p:cNvPr>
          <p:cNvSpPr txBox="1"/>
          <p:nvPr userDrawn="1"/>
        </p:nvSpPr>
        <p:spPr>
          <a:xfrm>
            <a:off x="4781550" y="2143186"/>
            <a:ext cx="7407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United States Department of Energy</a:t>
            </a:r>
          </a:p>
          <a:p>
            <a:r>
              <a:rPr lang="en-US" sz="1800" i="1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National Nuclear Security Administration</a:t>
            </a:r>
          </a:p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International Nuclear Security</a:t>
            </a:r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7A20E89-D4A3-48CF-B871-3F28F76280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46" y="5910645"/>
            <a:ext cx="2840270" cy="65934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0F4452-41D6-4D3C-8F27-EB5C54030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-808" r="-1" b="808"/>
          <a:stretch/>
        </p:blipFill>
        <p:spPr>
          <a:xfrm>
            <a:off x="-3048" y="0"/>
            <a:ext cx="48117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104" userDrawn="1">
          <p15:clr>
            <a:srgbClr val="FBAE40"/>
          </p15:clr>
        </p15:guide>
        <p15:guide id="5" pos="73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UO layout 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8F12B1-68D2-49FB-A28D-2109BD3A8BFC}"/>
              </a:ext>
            </a:extLst>
          </p:cNvPr>
          <p:cNvSpPr/>
          <p:nvPr userDrawn="1"/>
        </p:nvSpPr>
        <p:spPr bwMode="auto">
          <a:xfrm flipV="1">
            <a:off x="1" y="0"/>
            <a:ext cx="464509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222BA7-6757-48CB-8F36-214F62FA4302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9D1F13-A274-4EB1-A47C-6DA4942CE3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8575" y="1566864"/>
            <a:ext cx="4226480" cy="4629173"/>
          </a:xfrm>
          <a:prstGeom prst="rect">
            <a:avLst/>
          </a:prstGeom>
        </p:spPr>
        <p:txBody>
          <a:bodyPr/>
          <a:lstStyle>
            <a:lvl1pPr marL="287338" indent="-1714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 sz="1800" baseline="0">
                <a:solidFill>
                  <a:schemeClr val="bg1"/>
                </a:solidFill>
              </a:defRPr>
            </a:lvl2pPr>
            <a:lvl3pPr marL="627063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Char char="}"/>
              <a:defRPr sz="1800" baseline="0">
                <a:solidFill>
                  <a:schemeClr val="bg1"/>
                </a:solidFill>
              </a:defRPr>
            </a:lvl3pPr>
            <a:lvl4pPr marL="796925" indent="-168275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973138" indent="-168275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OUO Master text styles</a:t>
            </a:r>
          </a:p>
          <a:p>
            <a:pPr lvl="1" eaLnBrk="1" latinLnBrk="0" hangingPunct="1"/>
            <a:r>
              <a:rPr lang="en-US"/>
              <a:t>OUO Second level</a:t>
            </a:r>
          </a:p>
          <a:p>
            <a:pPr lvl="2" eaLnBrk="1" latinLnBrk="0" hangingPunct="1"/>
            <a:r>
              <a:rPr lang="en-US"/>
              <a:t>OUO Third level</a:t>
            </a:r>
          </a:p>
          <a:p>
            <a:pPr lvl="3" eaLnBrk="1" latinLnBrk="0" hangingPunct="1"/>
            <a:r>
              <a:rPr lang="en-US"/>
              <a:t>OUO Fourth level</a:t>
            </a:r>
          </a:p>
          <a:p>
            <a:pPr lvl="4" eaLnBrk="1" latinLnBrk="0" hangingPunct="1"/>
            <a:r>
              <a:rPr lang="en-US"/>
              <a:t>OUO 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633B43-E0F4-4442-8040-A755C50FC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692" y="243182"/>
            <a:ext cx="4365406" cy="115459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OUO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853AC4-CE77-4EA5-8486-39C1586BE13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48864" y="1569720"/>
            <a:ext cx="6762136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OUO Bullet 1</a:t>
            </a:r>
          </a:p>
          <a:p>
            <a:pPr lvl="1" eaLnBrk="1" latinLnBrk="0" hangingPunct="1"/>
            <a:r>
              <a:rPr lang="en-US"/>
              <a:t>OUO Bullet 2</a:t>
            </a:r>
          </a:p>
          <a:p>
            <a:pPr lvl="2" eaLnBrk="1" latinLnBrk="0" hangingPunct="1"/>
            <a:r>
              <a:rPr lang="en-US"/>
              <a:t>OUO Bullet 3</a:t>
            </a:r>
          </a:p>
          <a:p>
            <a:pPr lvl="3" eaLnBrk="1" latinLnBrk="0" hangingPunct="1"/>
            <a:r>
              <a:rPr kumimoji="0" lang="en-US"/>
              <a:t>OUO Bullet 4</a:t>
            </a:r>
          </a:p>
          <a:p>
            <a:pPr lvl="4" eaLnBrk="1" latinLnBrk="0" hangingPunct="1"/>
            <a:r>
              <a:rPr kumimoji="0" lang="en-US"/>
              <a:t>OUO Bullet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C5504-9863-42C8-9AC6-77C358A2779E}"/>
              </a:ext>
            </a:extLst>
          </p:cNvPr>
          <p:cNvSpPr txBox="1"/>
          <p:nvPr userDrawn="1"/>
        </p:nvSpPr>
        <p:spPr>
          <a:xfrm>
            <a:off x="4875571" y="39633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784BB-098E-4F59-81B3-3DC7579AAD24}"/>
              </a:ext>
            </a:extLst>
          </p:cNvPr>
          <p:cNvSpPr/>
          <p:nvPr userDrawn="1"/>
        </p:nvSpPr>
        <p:spPr>
          <a:xfrm>
            <a:off x="0" y="-2943"/>
            <a:ext cx="12192000" cy="8405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D9184-FD85-4989-B08E-439E6780457F}"/>
              </a:ext>
            </a:extLst>
          </p:cNvPr>
          <p:cNvSpPr txBox="1"/>
          <p:nvPr userDrawn="1"/>
        </p:nvSpPr>
        <p:spPr>
          <a:xfrm>
            <a:off x="4875571" y="6551047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  <p:pic>
        <p:nvPicPr>
          <p:cNvPr id="12" name="Picture 1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39C2E42A-54F9-4000-82B6-719DAB274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9" y="6237279"/>
            <a:ext cx="1908686" cy="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1CA1-F86C-44E1-A7A6-1490CB8A3A93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5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0A7B44-3D39-4F97-A3AF-FE4ED18BE17B}"/>
              </a:ext>
            </a:extLst>
          </p:cNvPr>
          <p:cNvSpPr/>
          <p:nvPr userDrawn="1"/>
        </p:nvSpPr>
        <p:spPr>
          <a:xfrm>
            <a:off x="9534832" y="0"/>
            <a:ext cx="2657168" cy="84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07F60-5211-4971-8BFB-AB55B136FB52}"/>
              </a:ext>
            </a:extLst>
          </p:cNvPr>
          <p:cNvSpPr/>
          <p:nvPr userDrawn="1"/>
        </p:nvSpPr>
        <p:spPr>
          <a:xfrm>
            <a:off x="7374" y="6017342"/>
            <a:ext cx="2657168" cy="84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5219520-4709-49E4-8F63-30485ED3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27" y="2750131"/>
            <a:ext cx="6566700" cy="15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EC906-F452-4801-B8B5-F497224993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3A4385-2246-447F-B79A-B53F2974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7" y="383612"/>
            <a:ext cx="10972800" cy="777431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ct val="100000"/>
              </a:lnSpc>
              <a:defRPr sz="2400" spc="-5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E505B-7901-43A0-B5E7-76C28329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F6ED81-3F17-46ED-AD29-C086B2F9D2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32" y="1569720"/>
            <a:ext cx="11201400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3pPr>
              <a:defRPr/>
            </a:lvl3pPr>
            <a:lvl4pPr marL="687388" indent="-174625">
              <a:defRPr/>
            </a:lvl4pPr>
            <a:lvl5pPr marL="855663" indent="-168275">
              <a:defRPr/>
            </a:lvl5pPr>
          </a:lstStyle>
          <a:p>
            <a:pPr lvl="0" eaLnBrk="1" latinLnBrk="0" hangingPunct="1"/>
            <a:r>
              <a:rPr lang="en-US"/>
              <a:t>Bullet 1</a:t>
            </a:r>
          </a:p>
          <a:p>
            <a:pPr lvl="1" eaLnBrk="1" latinLnBrk="0" hangingPunct="1"/>
            <a:r>
              <a:rPr lang="en-US"/>
              <a:t>Bullet 2</a:t>
            </a:r>
          </a:p>
          <a:p>
            <a:pPr lvl="2" eaLnBrk="1" latinLnBrk="0" hangingPunct="1"/>
            <a:r>
              <a:rPr lang="en-US"/>
              <a:t>Bullet 3</a:t>
            </a:r>
          </a:p>
          <a:p>
            <a:pPr lvl="3" eaLnBrk="1" latinLnBrk="0" hangingPunct="1"/>
            <a:r>
              <a:rPr kumimoji="0" lang="en-US"/>
              <a:t>Bullet 4</a:t>
            </a:r>
          </a:p>
          <a:p>
            <a:pPr lvl="4" eaLnBrk="1" latinLnBrk="0" hangingPunct="1"/>
            <a:r>
              <a:rPr kumimoji="0" lang="en-US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325144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&#10;&#10;Description automatically generated">
            <a:extLst>
              <a:ext uri="{FF2B5EF4-FFF2-40B4-BE49-F238E27FC236}">
                <a16:creationId xmlns:a16="http://schemas.microsoft.com/office/drawing/2014/main" id="{9DC57428-028C-4F62-9BC2-8A868691B91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>
          <a:xfrm>
            <a:off x="518161" y="1496581"/>
            <a:ext cx="11441241" cy="536142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3A4385-2246-447F-B79A-B53F2974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7" y="383612"/>
            <a:ext cx="10972800" cy="777431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ct val="100000"/>
              </a:lnSpc>
              <a:defRPr sz="2400" spc="-5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E505B-7901-43A0-B5E7-76C28329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F6ED81-3F17-46ED-AD29-C086B2F9D2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32" y="1569720"/>
            <a:ext cx="11201400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3pPr>
              <a:defRPr/>
            </a:lvl3pPr>
            <a:lvl4pPr>
              <a:defRPr/>
            </a:lvl4pPr>
          </a:lstStyle>
          <a:p>
            <a:pPr lvl="0" eaLnBrk="1" latinLnBrk="0" hangingPunct="1"/>
            <a:r>
              <a:rPr lang="en-US"/>
              <a:t>Bullet 1</a:t>
            </a:r>
          </a:p>
          <a:p>
            <a:pPr lvl="1" eaLnBrk="1" latinLnBrk="0" hangingPunct="1"/>
            <a:r>
              <a:rPr lang="en-US"/>
              <a:t>Bullet 2</a:t>
            </a:r>
          </a:p>
          <a:p>
            <a:pPr lvl="2" eaLnBrk="1" latinLnBrk="0" hangingPunct="1"/>
            <a:r>
              <a:rPr lang="en-US"/>
              <a:t>Bullet 3</a:t>
            </a:r>
          </a:p>
          <a:p>
            <a:pPr lvl="3" eaLnBrk="1" latinLnBrk="0" hangingPunct="1"/>
            <a:r>
              <a:rPr kumimoji="0" lang="en-US"/>
              <a:t>Bullet 4</a:t>
            </a:r>
          </a:p>
          <a:p>
            <a:pPr lvl="4" eaLnBrk="1" latinLnBrk="0" hangingPunct="1"/>
            <a:r>
              <a:rPr kumimoji="0" lang="en-US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3573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3C474E-3931-4BB4-9E3F-7E4F08B20D43}"/>
              </a:ext>
            </a:extLst>
          </p:cNvPr>
          <p:cNvSpPr/>
          <p:nvPr userDrawn="1"/>
        </p:nvSpPr>
        <p:spPr bwMode="auto">
          <a:xfrm flipV="1">
            <a:off x="0" y="0"/>
            <a:ext cx="730405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262262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760328-5163-443A-B782-FD624942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1" y="243182"/>
            <a:ext cx="6798197" cy="115459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3F0CEE-0150-4B5E-AEAD-F94A595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4" y="1566864"/>
            <a:ext cx="6879313" cy="4629173"/>
          </a:xfrm>
          <a:prstGeom prst="rect">
            <a:avLst/>
          </a:prstGeom>
        </p:spPr>
        <p:txBody>
          <a:bodyPr/>
          <a:lstStyle>
            <a:lvl1pPr marL="287338" indent="-1714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 sz="1800" baseline="0">
                <a:solidFill>
                  <a:schemeClr val="bg1"/>
                </a:solidFill>
              </a:defRPr>
            </a:lvl2pPr>
            <a:lvl3pPr marL="627063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Char char="}"/>
              <a:defRPr sz="1800" baseline="0">
                <a:solidFill>
                  <a:schemeClr val="bg1"/>
                </a:solidFill>
              </a:defRPr>
            </a:lvl3pPr>
            <a:lvl4pPr marL="798513" indent="-169863">
              <a:spcAft>
                <a:spcPts val="45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973138" indent="-1762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9065A1-F37F-4E5C-82A8-F80959C858FA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8B73BF-25E3-4AA9-9B83-612B54891F03}"/>
              </a:ext>
            </a:extLst>
          </p:cNvPr>
          <p:cNvSpPr/>
          <p:nvPr userDrawn="1"/>
        </p:nvSpPr>
        <p:spPr>
          <a:xfrm>
            <a:off x="9940413" y="0"/>
            <a:ext cx="2251587" cy="7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FCD87AB-E7F5-42AB-A7F4-602787C16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3043" y="301862"/>
            <a:ext cx="1372632" cy="39747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56800-720F-4051-8D97-17E253492C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9122" y="1564183"/>
            <a:ext cx="4261877" cy="4631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EFCB7A8-AF9C-4A8E-915B-474490216A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9" y="6237279"/>
            <a:ext cx="1908686" cy="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/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8F12B1-68D2-49FB-A28D-2109BD3A8BFC}"/>
              </a:ext>
            </a:extLst>
          </p:cNvPr>
          <p:cNvSpPr/>
          <p:nvPr userDrawn="1"/>
        </p:nvSpPr>
        <p:spPr bwMode="auto">
          <a:xfrm flipV="1">
            <a:off x="1" y="0"/>
            <a:ext cx="464509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222BA7-6757-48CB-8F36-214F62FA4302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9D1F13-A274-4EB1-A47C-6DA4942C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5" y="1566864"/>
            <a:ext cx="4226480" cy="4629173"/>
          </a:xfrm>
          <a:prstGeom prst="rect">
            <a:avLst/>
          </a:prstGeom>
        </p:spPr>
        <p:txBody>
          <a:bodyPr/>
          <a:lstStyle>
            <a:lvl1pPr marL="287338" indent="-1714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 sz="1800" baseline="0">
                <a:solidFill>
                  <a:schemeClr val="bg1"/>
                </a:solidFill>
              </a:defRPr>
            </a:lvl2pPr>
            <a:lvl3pPr marL="627063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Char char="}"/>
              <a:defRPr sz="1800" baseline="0">
                <a:solidFill>
                  <a:schemeClr val="bg1"/>
                </a:solidFill>
              </a:defRPr>
            </a:lvl3pPr>
            <a:lvl4pPr marL="796925" indent="-174625">
              <a:spcAft>
                <a:spcPts val="45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4pPr>
            <a:lvl5pPr marL="973138" indent="-176213"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633B43-E0F4-4442-8040-A755C50F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2" y="243182"/>
            <a:ext cx="4365406" cy="115459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D83E-1A91-4F54-8E52-5922EB1689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3720" y="1566863"/>
            <a:ext cx="6727279" cy="462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269C8FA-F370-45EC-A8E6-2ECD224F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9" y="6237279"/>
            <a:ext cx="1908686" cy="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/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2068C-776B-4338-80C6-3260D3ABB80E}"/>
              </a:ext>
            </a:extLst>
          </p:cNvPr>
          <p:cNvSpPr/>
          <p:nvPr userDrawn="1"/>
        </p:nvSpPr>
        <p:spPr bwMode="auto">
          <a:xfrm flipV="1">
            <a:off x="4890305" y="0"/>
            <a:ext cx="730405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E19AB9-6B67-4C47-8A39-5830987FFA4F}"/>
              </a:ext>
            </a:extLst>
          </p:cNvPr>
          <p:cNvSpPr/>
          <p:nvPr userDrawn="1"/>
        </p:nvSpPr>
        <p:spPr bwMode="auto">
          <a:xfrm>
            <a:off x="6973746" y="538223"/>
            <a:ext cx="5218253" cy="386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8787FE-E1CB-4D62-818F-1E854BFB3C6C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917AC8B-950E-4B09-9BCC-A2432164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6" y="392947"/>
            <a:ext cx="4596977" cy="768096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15419F4-DFEC-41ED-AA69-4AC8BE0C5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4044" y="6406061"/>
            <a:ext cx="2035934" cy="252836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367FC-DC0C-4E6C-A80D-DFEEE3A5C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39" y="304800"/>
            <a:ext cx="1344761" cy="3925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D69F8C-B414-4D87-BC19-B3DCAA7A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716" y="1566864"/>
            <a:ext cx="6828284" cy="4629173"/>
          </a:xfrm>
          <a:prstGeom prst="rect">
            <a:avLst/>
          </a:prstGeom>
        </p:spPr>
        <p:txBody>
          <a:bodyPr/>
          <a:lstStyle>
            <a:lvl1pPr marL="287338" indent="-1714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 sz="1800" baseline="0">
                <a:solidFill>
                  <a:schemeClr val="bg1"/>
                </a:solidFill>
              </a:defRPr>
            </a:lvl2pPr>
            <a:lvl3pPr marL="627063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Char char="}"/>
              <a:defRPr sz="1800" baseline="0">
                <a:solidFill>
                  <a:schemeClr val="bg1"/>
                </a:solidFill>
              </a:defRPr>
            </a:lvl3pPr>
            <a:lvl4pPr marL="796925" indent="-168275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973138" indent="-1762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3B23-0081-4D03-B22D-D6B43EC6C5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883" y="1566863"/>
            <a:ext cx="4164012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9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8F12B1-68D2-49FB-A28D-2109BD3A8BFC}"/>
              </a:ext>
            </a:extLst>
          </p:cNvPr>
          <p:cNvSpPr/>
          <p:nvPr userDrawn="1"/>
        </p:nvSpPr>
        <p:spPr bwMode="auto">
          <a:xfrm flipV="1">
            <a:off x="1" y="0"/>
            <a:ext cx="277477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222BA7-6757-48CB-8F36-214F62FA4302}"/>
              </a:ext>
            </a:extLst>
          </p:cNvPr>
          <p:cNvSpPr txBox="1">
            <a:spLocks/>
          </p:cNvSpPr>
          <p:nvPr userDrawn="1"/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9D1F13-A274-4EB1-A47C-6DA4942C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5" y="1566864"/>
            <a:ext cx="2576202" cy="4629173"/>
          </a:xfrm>
          <a:prstGeom prst="rect">
            <a:avLst/>
          </a:prstGeom>
        </p:spPr>
        <p:txBody>
          <a:bodyPr/>
          <a:lstStyle>
            <a:lvl1pPr marL="287338" indent="-1714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HelveticaNeueLT Std" panose="020B0604020202020204" pitchFamily="34" charset="0"/>
              <a:buChar char="−"/>
              <a:defRPr sz="1800" baseline="0">
                <a:solidFill>
                  <a:schemeClr val="bg1"/>
                </a:solidFill>
              </a:defRPr>
            </a:lvl2pPr>
            <a:lvl3pPr marL="627063" indent="-169863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Char char="}"/>
              <a:defRPr sz="1800" baseline="0">
                <a:solidFill>
                  <a:schemeClr val="bg1"/>
                </a:solidFill>
              </a:defRPr>
            </a:lvl3pPr>
            <a:lvl4pPr marL="796925" indent="-168275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973138" indent="-1762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633B43-E0F4-4442-8040-A755C50F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378" y="243182"/>
            <a:ext cx="5842151" cy="115459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24239-9F96-4876-ABE7-4F9C39A8D7B1}"/>
              </a:ext>
            </a:extLst>
          </p:cNvPr>
          <p:cNvSpPr txBox="1"/>
          <p:nvPr userDrawn="1"/>
        </p:nvSpPr>
        <p:spPr>
          <a:xfrm>
            <a:off x="2893292" y="6459558"/>
            <a:ext cx="8752368" cy="4001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0000">
                <a:schemeClr val="tx2"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Tx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C17D5-44DD-42E0-BA88-B03F2CB66AE1}"/>
              </a:ext>
            </a:extLst>
          </p:cNvPr>
          <p:cNvSpPr/>
          <p:nvPr userDrawn="1"/>
        </p:nvSpPr>
        <p:spPr>
          <a:xfrm>
            <a:off x="2774778" y="0"/>
            <a:ext cx="1185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A5DB700-C67D-4942-A1CE-741BF48E9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91" y="6457888"/>
            <a:ext cx="7852967" cy="4001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59402C-86ED-491E-8D5E-1D80DC9A90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08638" y="1569720"/>
            <a:ext cx="6762136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Bullet 1</a:t>
            </a:r>
          </a:p>
          <a:p>
            <a:pPr lvl="1" eaLnBrk="1" latinLnBrk="0" hangingPunct="1"/>
            <a:r>
              <a:rPr lang="en-US"/>
              <a:t>Bullet 2</a:t>
            </a:r>
          </a:p>
          <a:p>
            <a:pPr lvl="2" eaLnBrk="1" latinLnBrk="0" hangingPunct="1"/>
            <a:r>
              <a:rPr lang="en-US"/>
              <a:t>Bullet 3</a:t>
            </a:r>
          </a:p>
          <a:p>
            <a:pPr lvl="3" eaLnBrk="1" latinLnBrk="0" hangingPunct="1"/>
            <a:r>
              <a:rPr kumimoji="0" lang="en-US"/>
              <a:t>Bullet 4</a:t>
            </a:r>
          </a:p>
          <a:p>
            <a:pPr lvl="4" eaLnBrk="1" latinLnBrk="0" hangingPunct="1"/>
            <a:r>
              <a:rPr kumimoji="0" lang="en-US"/>
              <a:t>Bullet 5</a:t>
            </a:r>
          </a:p>
        </p:txBody>
      </p:sp>
      <p:pic>
        <p:nvPicPr>
          <p:cNvPr id="13" name="Picture 1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18EBCF6-DE43-400D-A16E-A31E2EB44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9" y="6237279"/>
            <a:ext cx="1908686" cy="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U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3A4385-2246-447F-B79A-B53F2974E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27" y="383612"/>
            <a:ext cx="10972800" cy="777431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ct val="100000"/>
              </a:lnSpc>
              <a:defRPr sz="2400" spc="-5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kumimoji="0" lang="en-US"/>
              <a:t>Click to edit OUO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F6ED81-3F17-46ED-AD29-C086B2F9D2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32" y="1569720"/>
            <a:ext cx="11201400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OUO Bullet 1</a:t>
            </a:r>
          </a:p>
          <a:p>
            <a:pPr lvl="1" eaLnBrk="1" latinLnBrk="0" hangingPunct="1"/>
            <a:r>
              <a:rPr lang="en-US"/>
              <a:t>OUO Bullet 2</a:t>
            </a:r>
          </a:p>
          <a:p>
            <a:pPr lvl="2" eaLnBrk="1" latinLnBrk="0" hangingPunct="1"/>
            <a:r>
              <a:rPr lang="en-US"/>
              <a:t>OUO Bullet 3</a:t>
            </a:r>
          </a:p>
          <a:p>
            <a:pPr lvl="3" eaLnBrk="1" latinLnBrk="0" hangingPunct="1"/>
            <a:r>
              <a:rPr kumimoji="0" lang="en-US"/>
              <a:t>OUO Bullet 4</a:t>
            </a:r>
          </a:p>
          <a:p>
            <a:pPr lvl="4" eaLnBrk="1" latinLnBrk="0" hangingPunct="1"/>
            <a:r>
              <a:rPr kumimoji="0" lang="en-US"/>
              <a:t>OUO Bullet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22C29-E76E-4C6B-BED2-D9573053FE8E}"/>
              </a:ext>
            </a:extLst>
          </p:cNvPr>
          <p:cNvSpPr txBox="1"/>
          <p:nvPr userDrawn="1"/>
        </p:nvSpPr>
        <p:spPr>
          <a:xfrm>
            <a:off x="4875571" y="39633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892CA-71E8-47D4-9E35-050E4D580833}"/>
              </a:ext>
            </a:extLst>
          </p:cNvPr>
          <p:cNvSpPr/>
          <p:nvPr userDrawn="1"/>
        </p:nvSpPr>
        <p:spPr>
          <a:xfrm>
            <a:off x="0" y="-2943"/>
            <a:ext cx="12192000" cy="8405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574DE-86F0-44F7-8F04-EF7E8AC42986}"/>
              </a:ext>
            </a:extLst>
          </p:cNvPr>
          <p:cNvSpPr txBox="1"/>
          <p:nvPr userDrawn="1"/>
        </p:nvSpPr>
        <p:spPr>
          <a:xfrm>
            <a:off x="4875571" y="6551047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F04647-E8E7-438A-9DEE-1D3D976DA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UO tex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&#10;&#10;Description automatically generated">
            <a:extLst>
              <a:ext uri="{FF2B5EF4-FFF2-40B4-BE49-F238E27FC236}">
                <a16:creationId xmlns:a16="http://schemas.microsoft.com/office/drawing/2014/main" id="{9DC57428-028C-4F62-9BC2-8A868691B91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>
          <a:xfrm>
            <a:off x="518161" y="1496581"/>
            <a:ext cx="11441241" cy="536142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3A4385-2246-447F-B79A-B53F2974E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27" y="383612"/>
            <a:ext cx="10972800" cy="777431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ct val="100000"/>
              </a:lnSpc>
              <a:defRPr sz="2400" spc="-5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kumimoji="0" lang="en-US"/>
              <a:t>Click to edit OUO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E505B-7901-43A0-B5E7-76C28329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013" y="6357271"/>
            <a:ext cx="1751125" cy="301062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F6ED81-3F17-46ED-AD29-C086B2F9D2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32" y="1569720"/>
            <a:ext cx="11201400" cy="4630409"/>
          </a:xfrm>
          <a:prstGeom prst="rect">
            <a:avLst/>
          </a:prstGeom>
        </p:spPr>
        <p:txBody>
          <a:bodyPr vert="horz" lIns="54864" tIns="4572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OUO Bullet 1</a:t>
            </a:r>
          </a:p>
          <a:p>
            <a:pPr lvl="1" eaLnBrk="1" latinLnBrk="0" hangingPunct="1"/>
            <a:r>
              <a:rPr lang="en-US"/>
              <a:t>OUO Bullet 2</a:t>
            </a:r>
          </a:p>
          <a:p>
            <a:pPr lvl="2" eaLnBrk="1" latinLnBrk="0" hangingPunct="1"/>
            <a:r>
              <a:rPr lang="en-US"/>
              <a:t>OUO Bullet 3</a:t>
            </a:r>
          </a:p>
          <a:p>
            <a:pPr lvl="3" eaLnBrk="1" latinLnBrk="0" hangingPunct="1"/>
            <a:r>
              <a:rPr kumimoji="0" lang="en-US"/>
              <a:t>OUO Bullet 4</a:t>
            </a:r>
          </a:p>
          <a:p>
            <a:pPr lvl="4" eaLnBrk="1" latinLnBrk="0" hangingPunct="1"/>
            <a:r>
              <a:rPr kumimoji="0" lang="en-US"/>
              <a:t>OUO Bullet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67632-A909-4E61-89C0-304F25D1343D}"/>
              </a:ext>
            </a:extLst>
          </p:cNvPr>
          <p:cNvSpPr txBox="1"/>
          <p:nvPr userDrawn="1"/>
        </p:nvSpPr>
        <p:spPr>
          <a:xfrm>
            <a:off x="4875571" y="39633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32AFA-77E0-4DC7-BDAA-D3480BB9FEBE}"/>
              </a:ext>
            </a:extLst>
          </p:cNvPr>
          <p:cNvSpPr/>
          <p:nvPr userDrawn="1"/>
        </p:nvSpPr>
        <p:spPr>
          <a:xfrm>
            <a:off x="0" y="-2943"/>
            <a:ext cx="12192000" cy="8405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1F0B8-61F0-430F-8B2B-35A8FDBB1CF1}"/>
              </a:ext>
            </a:extLst>
          </p:cNvPr>
          <p:cNvSpPr txBox="1"/>
          <p:nvPr userDrawn="1"/>
        </p:nvSpPr>
        <p:spPr>
          <a:xfrm>
            <a:off x="4875571" y="6551047"/>
            <a:ext cx="2440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524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CCA9D19-2A32-4056-A263-A5C6997A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6" y="392947"/>
            <a:ext cx="10972800" cy="768096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F93FD6-4D23-454E-8FD7-8F5FF1647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4044" y="6406061"/>
            <a:ext cx="2035934" cy="252836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30CED38-F16A-AF4E-BD56-604F909F3C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951A9-B051-43C4-A37D-1FB1A8F9AB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66" y="6263700"/>
            <a:ext cx="1901392" cy="4392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47FA50A-003E-4F69-9A88-3A6A51B9DB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23043" y="301862"/>
            <a:ext cx="1372632" cy="3974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DCBCA-BFA4-4CF6-8D81-1723A4E33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92" y="15710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0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58" r:id="rId4"/>
    <p:sldLayoutId id="2147483652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54" r:id="rId11"/>
    <p:sldLayoutId id="2147483655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spc="-50" baseline="0">
          <a:solidFill>
            <a:schemeClr val="tx1"/>
          </a:solidFill>
          <a:effectLst>
            <a:outerShdw blurRad="50800" dist="25400" dir="2700000" algn="tl">
              <a:schemeClr val="bg1">
                <a:lumMod val="75000"/>
                <a:alpha val="40000"/>
              </a:schemeClr>
            </a:outerShdw>
          </a:effectLst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69863" indent="-169863" algn="l" defTabSz="914400" rtl="0" eaLnBrk="1" latinLnBrk="0" hangingPunct="1">
        <a:lnSpc>
          <a:spcPts val="2000"/>
        </a:lnSpc>
        <a:spcBef>
          <a:spcPts val="500"/>
        </a:spcBef>
        <a:spcAft>
          <a:spcPts val="5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346075" indent="-176213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HelveticaNeueLT Std" panose="020B0604020202020204" pitchFamily="34" charset="0"/>
        <a:buChar char="−"/>
        <a:defRPr sz="1800" kern="1200" baseline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515938" indent="-169863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1">
            <a:lumMod val="40000"/>
            <a:lumOff val="60000"/>
          </a:schemeClr>
        </a:buClr>
        <a:buFont typeface="Wingdings 3" panose="05040102010807070707" pitchFamily="18" charset="2"/>
        <a:buChar char=""/>
        <a:defRPr sz="1800" kern="1200" baseline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687388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HelveticaNeueLT Std" panose="020B0604020202020204" pitchFamily="34" charset="0"/>
        <a:buChar char="−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855663" indent="-16827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237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171" userDrawn="1">
          <p15:clr>
            <a:srgbClr val="F26B43"/>
          </p15:clr>
        </p15:guide>
        <p15:guide id="6" pos="2690" userDrawn="1">
          <p15:clr>
            <a:srgbClr val="F26B43"/>
          </p15:clr>
        </p15:guide>
        <p15:guide id="7" orient="horz" pos="1036" userDrawn="1">
          <p15:clr>
            <a:srgbClr val="F26B43"/>
          </p15:clr>
        </p15:guide>
        <p15:guide id="8" pos="32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DD1CFD-1CCC-4CC6-8020-8BCAAB28E6D9}"/>
              </a:ext>
            </a:extLst>
          </p:cNvPr>
          <p:cNvSpPr txBox="1"/>
          <p:nvPr/>
        </p:nvSpPr>
        <p:spPr>
          <a:xfrm>
            <a:off x="4815840" y="3442682"/>
            <a:ext cx="6334760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PATHTRACE</a:t>
            </a:r>
            <a:r>
              <a:rPr kumimoji="0" lang="en-US" sz="3200" b="1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AND SCRIBE3D</a:t>
            </a:r>
            <a:r>
              <a:rPr kumimoji="0" lang="en-US" sz="3200" b="1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© </a:t>
            </a:r>
            <a:r>
              <a:rPr lang="en-US" sz="3200" b="1" cap="all" dirty="0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COURSE OVERVIEW AND CONTENT</a:t>
            </a:r>
            <a:br>
              <a:rPr lang="en-US" sz="3200" b="1" cap="all" dirty="0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</a:br>
            <a:endParaRPr lang="en-US" sz="3200" b="1" cap="all" baseline="30000" dirty="0">
              <a:solidFill>
                <a:schemeClr val="bg1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F5E6A-FA51-453F-B8C8-B9054E52501A}"/>
              </a:ext>
            </a:extLst>
          </p:cNvPr>
          <p:cNvSpPr txBox="1"/>
          <p:nvPr/>
        </p:nvSpPr>
        <p:spPr>
          <a:xfrm>
            <a:off x="4815840" y="5156502"/>
            <a:ext cx="478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Sandia National Laboratories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Global Security Analysis &amp; Simulation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01B31-FEE3-4B1F-B27A-0AE132EAC7C3}"/>
              </a:ext>
            </a:extLst>
          </p:cNvPr>
          <p:cNvSpPr txBox="1"/>
          <p:nvPr/>
        </p:nvSpPr>
        <p:spPr>
          <a:xfrm>
            <a:off x="504038" y="6347101"/>
            <a:ext cx="4999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Sandia National Laboratories is a </a:t>
            </a:r>
            <a:r>
              <a:rPr lang="en-US" sz="700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multimission</a:t>
            </a:r>
            <a:r>
              <a:rPr lang="en-US" sz="700" dirty="0">
                <a:solidFill>
                  <a:schemeClr val="tx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DE-NA0003525SAND2023-01535PE; SAND2023-08892PE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D118-DEC3-78F4-C346-D002E37EA20E}"/>
              </a:ext>
            </a:extLst>
          </p:cNvPr>
          <p:cNvSpPr txBox="1"/>
          <p:nvPr/>
        </p:nvSpPr>
        <p:spPr>
          <a:xfrm>
            <a:off x="504038" y="6043339"/>
            <a:ext cx="1475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Updated 2024-01</a:t>
            </a:r>
          </a:p>
        </p:txBody>
      </p:sp>
    </p:spTree>
    <p:extLst>
      <p:ext uri="{BB962C8B-B14F-4D97-AF65-F5344CB8AC3E}">
        <p14:creationId xmlns:p14="http://schemas.microsoft.com/office/powerpoint/2010/main" val="252824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A97C-B595-4884-B93B-5F32839A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B5821-DF6F-408D-80F6-B6D6E2DB5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0CED38-F16A-AF4E-BD56-604F909F3C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4089F-5D12-42A3-AEBB-1091D16F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/>
              <a:t>This is a five-day course intended to provide participants an introductory-level understanding of the Physical Protection System (PPS) evaluation process and how modeling and simulation (mod/sim) tools can provide accurate, science-based performance evaluation data.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Major objectives of this course include: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Understand PPS evaluation objectives and the application of the Design Evaluation Process Outline (DEPO) methodology.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Discuss </a:t>
            </a:r>
            <a:r>
              <a:rPr lang="en-US" sz="2000" dirty="0" err="1"/>
              <a:t>PathTrace</a:t>
            </a:r>
            <a:r>
              <a:rPr lang="en-US" sz="2000" dirty="0"/>
              <a:t> and Scribe3D and how these software tools can provide insight into facility security.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Demonstrate and provide hands-on exercises to facilitate participant’s exploratory use of </a:t>
            </a:r>
            <a:r>
              <a:rPr lang="en-US" sz="2000" dirty="0" err="1"/>
              <a:t>PathTrace</a:t>
            </a:r>
            <a:r>
              <a:rPr lang="en-US" sz="2000" dirty="0"/>
              <a:t> and Scribe3D for PPS evaluation.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7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B3ED-20A6-400E-A647-2A60DCC6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6E0F9-9ADA-43BA-8F13-E95313BA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0CED38-F16A-AF4E-BD56-604F909F3C6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A6172C-40CB-5ECE-3F5A-7EA3407F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569721"/>
            <a:ext cx="11201400" cy="43025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Physical Protection Systems Overview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Introduction to Path Analysis and PathTrace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Introduction to Scenario-Based Tabletop Exercises and Scribe3D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Developing a Tabletop Exercise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Physical Protection System Evaluation using PathTrace and Scribe3D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Introduction to Site Builder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Using PathTrace and Scribe3D for cost/benefit analysis and other reporting</a:t>
            </a:r>
          </a:p>
        </p:txBody>
      </p:sp>
    </p:spTree>
    <p:extLst>
      <p:ext uri="{BB962C8B-B14F-4D97-AF65-F5344CB8AC3E}">
        <p14:creationId xmlns:p14="http://schemas.microsoft.com/office/powerpoint/2010/main" val="38206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237F-A19B-44D0-A78C-E355B56B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EXPECTATIONS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6A470-FA97-4513-8920-CFB78B920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0CED38-F16A-AF4E-BD56-604F909F3C6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5FAF-7C5A-4309-B1AC-BD9D54E31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Classroom format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Modules will include a presentation, an open discussion, and a hands-on exercise.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Each participant should have a workbook that includes the presentations and step-by-step instructions for the exercises.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Computer with the capability to run the tool (and pen/pencil for notes).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There will be a 15-minute break between each module, with a one-hour break for lunch.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164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0112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INS slide">
  <a:themeElements>
    <a:clrScheme name="Custom 20">
      <a:dk1>
        <a:srgbClr val="4D4D4F"/>
      </a:dk1>
      <a:lt1>
        <a:sysClr val="window" lastClr="FFFFFF"/>
      </a:lt1>
      <a:dk2>
        <a:srgbClr val="0E76BC"/>
      </a:dk2>
      <a:lt2>
        <a:srgbClr val="E7E6E6"/>
      </a:lt2>
      <a:accent1>
        <a:srgbClr val="262262"/>
      </a:accent1>
      <a:accent2>
        <a:srgbClr val="A02A1D"/>
      </a:accent2>
      <a:accent3>
        <a:srgbClr val="A9782B"/>
      </a:accent3>
      <a:accent4>
        <a:srgbClr val="FDCC09"/>
      </a:accent4>
      <a:accent5>
        <a:srgbClr val="E77C26"/>
      </a:accent5>
      <a:accent6>
        <a:srgbClr val="8DC43F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0c4022-2855-4036-aabe-cf3e136ff463" xsi:nil="true"/>
    <lcf76f155ced4ddcb4097134ff3c332f xmlns="e348927a-f251-4a01-abd0-eeba5ff907f3">
      <Terms xmlns="http://schemas.microsoft.com/office/infopath/2007/PartnerControls"/>
    </lcf76f155ced4ddcb4097134ff3c332f>
    <SharedWithUsers xmlns="fd0c4022-2855-4036-aabe-cf3e136ff463">
      <UserInfo>
        <DisplayName>Herrera, Shelly Marie</DisplayName>
        <AccountId>231</AccountId>
        <AccountType/>
      </UserInfo>
      <UserInfo>
        <DisplayName>Zahnle, Paul W.</DisplayName>
        <AccountId>28</AccountId>
        <AccountType/>
      </UserInfo>
    </SharedWithUsers>
    <Person xmlns="e348927a-f251-4a01-abd0-eeba5ff907f3">
      <UserInfo>
        <DisplayName/>
        <AccountId xsi:nil="true"/>
        <AccountType/>
      </UserInfo>
    </Pers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28AAD7AFB4D46BB947AE343E6418C" ma:contentTypeVersion="16" ma:contentTypeDescription="Create a new document." ma:contentTypeScope="" ma:versionID="54e93073dcf3c74d6fca780048e1fab6">
  <xsd:schema xmlns:xsd="http://www.w3.org/2001/XMLSchema" xmlns:xs="http://www.w3.org/2001/XMLSchema" xmlns:p="http://schemas.microsoft.com/office/2006/metadata/properties" xmlns:ns2="e348927a-f251-4a01-abd0-eeba5ff907f3" xmlns:ns3="fd0c4022-2855-4036-aabe-cf3e136ff463" targetNamespace="http://schemas.microsoft.com/office/2006/metadata/properties" ma:root="true" ma:fieldsID="91c6a6f4c1bf1968f7cfd9370172a0dd" ns2:_="" ns3:_="">
    <xsd:import namespace="e348927a-f251-4a01-abd0-eeba5ff907f3"/>
    <xsd:import namespace="fd0c4022-2855-4036-aabe-cf3e136ff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927a-f251-4a01-abd0-eeba5ff90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9a0c85-7947-4de8-8007-231928f82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son" ma:index="22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c4022-2855-4036-aabe-cf3e136ff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62782e4-6f7e-46db-8a71-3a917b967bd1}" ma:internalName="TaxCatchAll" ma:showField="CatchAllData" ma:web="fd0c4022-2855-4036-aabe-cf3e136ff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1DA1E-7E25-4866-813E-69C23BFFC88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fd0c4022-2855-4036-aabe-cf3e136ff463"/>
    <ds:schemaRef ds:uri="e348927a-f251-4a01-abd0-eeba5ff907f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07FC97-1D49-4C71-9E90-62B1B9852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8927a-f251-4a01-abd0-eeba5ff907f3"/>
    <ds:schemaRef ds:uri="fd0c4022-2855-4036-aabe-cf3e136ff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F72990-D9A3-4DA2-9FB6-19EBC5C72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439</Words>
  <Application>Microsoft Office PowerPoint</Application>
  <PresentationFormat>Widescreen</PresentationFormat>
  <Paragraphs>73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</vt:lpstr>
      <vt:lpstr>HelveticaNeueLT Std</vt:lpstr>
      <vt:lpstr>Open Sans</vt:lpstr>
      <vt:lpstr>Wingdings</vt:lpstr>
      <vt:lpstr>Wingdings 3</vt:lpstr>
      <vt:lpstr>Main INS slide</vt:lpstr>
      <vt:lpstr>PowerPoint Presentation</vt:lpstr>
      <vt:lpstr>COURSE OVERVIEW</vt:lpstr>
      <vt:lpstr>COURSE CONTENT</vt:lpstr>
      <vt:lpstr>CLASS 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Yusko, Jeannette Lynn</dc:creator>
  <cp:lastModifiedBy>Miller, Janeen</cp:lastModifiedBy>
  <cp:revision>24</cp:revision>
  <dcterms:created xsi:type="dcterms:W3CDTF">2019-08-12T22:45:18Z</dcterms:created>
  <dcterms:modified xsi:type="dcterms:W3CDTF">2024-02-21T14:08:16Z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0x010100A4328AAD7AFB4D46BB947AE343E6418C</vt:lpwstr>
  </property>
  <property fmtid="{D5CDD505-2E9C-101B-9397-08002B2CF9AE}" pid="3" name="MediaServiceImageTags">
    <vt:lpwstr/>
  </property>
</Properties>
</file>